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5" r:id="rId6"/>
    <p:sldId id="260" r:id="rId7"/>
    <p:sldId id="261" r:id="rId8"/>
    <p:sldId id="262" r:id="rId9"/>
    <p:sldId id="263" r:id="rId10"/>
    <p:sldId id="264" r:id="rId1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57D7D4"/>
    <a:srgbClr val="FF2F8D"/>
    <a:srgbClr val="36991B"/>
    <a:srgbClr val="DB3DC8"/>
    <a:srgbClr val="63FF15"/>
    <a:srgbClr val="FF0066"/>
    <a:srgbClr val="66FFCC"/>
    <a:srgbClr val="5FCF64"/>
    <a:srgbClr val="72EE9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0"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E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DD8ED498-2812-448F-ADE6-1AEDFDA78B34}" type="datetimeFigureOut">
              <a:rPr lang="es-ES" smtClean="0"/>
              <a:t>25/11/2014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1449304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DD8ED498-2812-448F-ADE6-1AEDFDA78B34}" type="datetimeFigureOut">
              <a:rPr lang="es-ES" smtClean="0"/>
              <a:t>25/11/2014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16189097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E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DD8ED498-2812-448F-ADE6-1AEDFDA78B34}" type="datetimeFigureOut">
              <a:rPr lang="es-ES" smtClean="0"/>
              <a:t>25/11/2014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36053218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10"/>
          </p:nvPr>
        </p:nvSpPr>
        <p:spPr/>
        <p:txBody>
          <a:bodyPr/>
          <a:lstStyle/>
          <a:p>
            <a:fld id="{DD8ED498-2812-448F-ADE6-1AEDFDA78B34}" type="datetimeFigureOut">
              <a:rPr lang="es-ES" smtClean="0"/>
              <a:t>25/11/2014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10063040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DD8ED498-2812-448F-ADE6-1AEDFDA78B34}" type="datetimeFigureOut">
              <a:rPr lang="es-ES" smtClean="0"/>
              <a:t>25/11/2014</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16016035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fecha 4"/>
          <p:cNvSpPr>
            <a:spLocks noGrp="1"/>
          </p:cNvSpPr>
          <p:nvPr>
            <p:ph type="dt" sz="half" idx="10"/>
          </p:nvPr>
        </p:nvSpPr>
        <p:spPr/>
        <p:txBody>
          <a:bodyPr/>
          <a:lstStyle/>
          <a:p>
            <a:fld id="{DD8ED498-2812-448F-ADE6-1AEDFDA78B34}" type="datetimeFigureOut">
              <a:rPr lang="es-ES" smtClean="0"/>
              <a:t>25/11/2014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3698981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Marcador de fecha 6"/>
          <p:cNvSpPr>
            <a:spLocks noGrp="1"/>
          </p:cNvSpPr>
          <p:nvPr>
            <p:ph type="dt" sz="half" idx="10"/>
          </p:nvPr>
        </p:nvSpPr>
        <p:spPr/>
        <p:txBody>
          <a:bodyPr/>
          <a:lstStyle/>
          <a:p>
            <a:fld id="{DD8ED498-2812-448F-ADE6-1AEDFDA78B34}" type="datetimeFigureOut">
              <a:rPr lang="es-ES" smtClean="0"/>
              <a:t>25/11/2014</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4425053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ES"/>
          </a:p>
        </p:txBody>
      </p:sp>
      <p:sp>
        <p:nvSpPr>
          <p:cNvPr id="3" name="Marcador de fecha 2"/>
          <p:cNvSpPr>
            <a:spLocks noGrp="1"/>
          </p:cNvSpPr>
          <p:nvPr>
            <p:ph type="dt" sz="half" idx="10"/>
          </p:nvPr>
        </p:nvSpPr>
        <p:spPr/>
        <p:txBody>
          <a:bodyPr/>
          <a:lstStyle/>
          <a:p>
            <a:fld id="{DD8ED498-2812-448F-ADE6-1AEDFDA78B34}" type="datetimeFigureOut">
              <a:rPr lang="es-ES" smtClean="0"/>
              <a:t>25/11/2014</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1695264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DD8ED498-2812-448F-ADE6-1AEDFDA78B34}" type="datetimeFigureOut">
              <a:rPr lang="es-ES" smtClean="0"/>
              <a:t>25/11/2014</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7239769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D8ED498-2812-448F-ADE6-1AEDFDA78B34}" type="datetimeFigureOut">
              <a:rPr lang="es-ES" smtClean="0"/>
              <a:t>25/11/2014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2921101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E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DD8ED498-2812-448F-ADE6-1AEDFDA78B34}" type="datetimeFigureOut">
              <a:rPr lang="es-ES" smtClean="0"/>
              <a:t>25/11/2014</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4CC8AA96-C02E-4FD0-A125-78AE2EA7C046}" type="slidenum">
              <a:rPr lang="es-ES" smtClean="0"/>
              <a:t>‹Nº›</a:t>
            </a:fld>
            <a:endParaRPr lang="es-ES"/>
          </a:p>
        </p:txBody>
      </p:sp>
    </p:spTree>
    <p:extLst>
      <p:ext uri="{BB962C8B-B14F-4D97-AF65-F5344CB8AC3E}">
        <p14:creationId xmlns:p14="http://schemas.microsoft.com/office/powerpoint/2010/main" val="2763420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8ED498-2812-448F-ADE6-1AEDFDA78B34}" type="datetimeFigureOut">
              <a:rPr lang="es-ES" smtClean="0"/>
              <a:t>25/11/2014</a:t>
            </a:fld>
            <a:endParaRPr lang="es-E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8AA96-C02E-4FD0-A125-78AE2EA7C046}" type="slidenum">
              <a:rPr lang="es-ES" smtClean="0"/>
              <a:t>‹Nº›</a:t>
            </a:fld>
            <a:endParaRPr lang="es-ES"/>
          </a:p>
        </p:txBody>
      </p:sp>
    </p:spTree>
    <p:extLst>
      <p:ext uri="{BB962C8B-B14F-4D97-AF65-F5344CB8AC3E}">
        <p14:creationId xmlns:p14="http://schemas.microsoft.com/office/powerpoint/2010/main" val="22843929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438401" y="220843"/>
            <a:ext cx="5675290" cy="1131440"/>
          </a:xfrm>
        </p:spPr>
        <p:txBody>
          <a:bodyPr/>
          <a:lstStyle/>
          <a:p>
            <a:r>
              <a:rPr lang="es-ES" dirty="0" smtClean="0">
                <a:solidFill>
                  <a:srgbClr val="00B050"/>
                </a:solidFill>
                <a:latin typeface="Baskerville Old Face" panose="02020602080505020303" pitchFamily="18" charset="0"/>
              </a:rPr>
              <a:t>¡SÁLVALOS!</a:t>
            </a:r>
            <a:endParaRPr lang="es-ES" dirty="0">
              <a:solidFill>
                <a:srgbClr val="00B050"/>
              </a:solidFill>
              <a:latin typeface="Baskerville Old Face" panose="02020602080505020303" pitchFamily="18" charset="0"/>
            </a:endParaRPr>
          </a:p>
        </p:txBody>
      </p:sp>
      <p:sp>
        <p:nvSpPr>
          <p:cNvPr id="3" name="Subtítulo 2"/>
          <p:cNvSpPr>
            <a:spLocks noGrp="1"/>
          </p:cNvSpPr>
          <p:nvPr>
            <p:ph type="subTitle" idx="1"/>
          </p:nvPr>
        </p:nvSpPr>
        <p:spPr>
          <a:xfrm>
            <a:off x="1524000" y="1532586"/>
            <a:ext cx="9144000" cy="4713668"/>
          </a:xfrm>
        </p:spPr>
        <p:txBody>
          <a:bodyPr/>
          <a:lstStyle/>
          <a:p>
            <a:r>
              <a:rPr lang="es-ES" dirty="0" smtClean="0">
                <a:solidFill>
                  <a:srgbClr val="00B050"/>
                </a:solidFill>
              </a:rPr>
              <a:t>Nuestro proyecto integrado se llama </a:t>
            </a:r>
            <a:r>
              <a:rPr lang="es-ES" dirty="0" smtClean="0">
                <a:solidFill>
                  <a:srgbClr val="00FF00"/>
                </a:solidFill>
              </a:rPr>
              <a:t>¡SALVALOS! </a:t>
            </a:r>
            <a:r>
              <a:rPr lang="es-ES" dirty="0" smtClean="0">
                <a:solidFill>
                  <a:srgbClr val="00B050"/>
                </a:solidFill>
              </a:rPr>
              <a:t>A partir de esta presentación vamos a hablaros sobre los siguientes puntos.</a:t>
            </a:r>
          </a:p>
          <a:p>
            <a:r>
              <a:rPr lang="es-ES" dirty="0" smtClean="0">
                <a:solidFill>
                  <a:srgbClr val="00FF00"/>
                </a:solidFill>
              </a:rPr>
              <a:t>*¿Qué </a:t>
            </a:r>
            <a:r>
              <a:rPr lang="es-ES" dirty="0" smtClean="0">
                <a:solidFill>
                  <a:srgbClr val="00FF00"/>
                </a:solidFill>
              </a:rPr>
              <a:t>vamos </a:t>
            </a:r>
            <a:r>
              <a:rPr lang="es-ES" dirty="0" smtClean="0">
                <a:solidFill>
                  <a:srgbClr val="00FF00"/>
                </a:solidFill>
              </a:rPr>
              <a:t>a hacer?</a:t>
            </a:r>
          </a:p>
          <a:p>
            <a:r>
              <a:rPr lang="es-ES" dirty="0" smtClean="0">
                <a:solidFill>
                  <a:srgbClr val="33CC33"/>
                </a:solidFill>
              </a:rPr>
              <a:t>*¿Cuándo lo vamos a hacer?</a:t>
            </a:r>
          </a:p>
          <a:p>
            <a:r>
              <a:rPr lang="es-ES" dirty="0" smtClean="0">
                <a:solidFill>
                  <a:srgbClr val="63FF15"/>
                </a:solidFill>
              </a:rPr>
              <a:t>*¿Para qué lo vamos a hacer?</a:t>
            </a:r>
          </a:p>
          <a:p>
            <a:r>
              <a:rPr lang="es-ES" dirty="0" smtClean="0">
                <a:solidFill>
                  <a:srgbClr val="36991B"/>
                </a:solidFill>
              </a:rPr>
              <a:t>*¿Qué esperamos obtener?</a:t>
            </a:r>
          </a:p>
          <a:p>
            <a:r>
              <a:rPr lang="es-ES" dirty="0" smtClean="0">
                <a:solidFill>
                  <a:srgbClr val="1F6722"/>
                </a:solidFill>
              </a:rPr>
              <a:t>*¿Cómo lo vamos a hacer?</a:t>
            </a:r>
          </a:p>
          <a:p>
            <a:r>
              <a:rPr lang="es-ES" dirty="0">
                <a:solidFill>
                  <a:srgbClr val="376F2F"/>
                </a:solidFill>
              </a:rPr>
              <a:t>*</a:t>
            </a:r>
            <a:r>
              <a:rPr lang="es-ES" dirty="0" smtClean="0">
                <a:solidFill>
                  <a:srgbClr val="376F2F"/>
                </a:solidFill>
              </a:rPr>
              <a:t>¿Qué necesitamos?</a:t>
            </a:r>
          </a:p>
          <a:p>
            <a:r>
              <a:rPr lang="es-ES" dirty="0" smtClean="0"/>
              <a:t>                                                                                                                        </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7596" y="2868336"/>
            <a:ext cx="2074954" cy="1661617"/>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23972" y="2868336"/>
            <a:ext cx="2390775" cy="1914525"/>
          </a:xfrm>
          <a:prstGeom prst="rect">
            <a:avLst/>
          </a:prstGeom>
        </p:spPr>
      </p:pic>
    </p:spTree>
    <p:extLst>
      <p:ext uri="{BB962C8B-B14F-4D97-AF65-F5344CB8AC3E}">
        <p14:creationId xmlns:p14="http://schemas.microsoft.com/office/powerpoint/2010/main" val="1439719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fade">
                                      <p:cBhvr>
                                        <p:cTn id="13" dur="1000"/>
                                        <p:tgtEl>
                                          <p:spTgt spid="3">
                                            <p:txEl>
                                              <p:pRg st="0" end="0"/>
                                            </p:txEl>
                                          </p:spTgt>
                                        </p:tgtEl>
                                      </p:cBhvr>
                                    </p:animEffect>
                                    <p:anim calcmode="lin" valueType="num">
                                      <p:cBhvr>
                                        <p:cTn id="14"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1" end="1"/>
                                            </p:txEl>
                                          </p:spTgt>
                                        </p:tgtEl>
                                        <p:attrNameLst>
                                          <p:attrName>style.visibility</p:attrName>
                                        </p:attrNameLst>
                                      </p:cBhvr>
                                      <p:to>
                                        <p:strVal val="visible"/>
                                      </p:to>
                                    </p:set>
                                    <p:animEffect transition="in" filter="fade">
                                      <p:cBhvr>
                                        <p:cTn id="20" dur="1000"/>
                                        <p:tgtEl>
                                          <p:spTgt spid="3">
                                            <p:txEl>
                                              <p:pRg st="1" end="1"/>
                                            </p:txEl>
                                          </p:spTgt>
                                        </p:tgtEl>
                                      </p:cBhvr>
                                    </p:animEffect>
                                    <p:anim calcmode="lin" valueType="num">
                                      <p:cBhvr>
                                        <p:cTn id="21"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anim calcmode="lin" valueType="num">
                                      <p:cBhvr>
                                        <p:cTn id="2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Effect transition="in" filter="fade">
                                      <p:cBhvr>
                                        <p:cTn id="34" dur="1000"/>
                                        <p:tgtEl>
                                          <p:spTgt spid="3">
                                            <p:txEl>
                                              <p:pRg st="3" end="3"/>
                                            </p:txEl>
                                          </p:spTgt>
                                        </p:tgtEl>
                                      </p:cBhvr>
                                    </p:animEffect>
                                    <p:anim calcmode="lin" valueType="num">
                                      <p:cBhvr>
                                        <p:cTn id="3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Effect transition="in" filter="fade">
                                      <p:cBhvr>
                                        <p:cTn id="41" dur="1000"/>
                                        <p:tgtEl>
                                          <p:spTgt spid="3">
                                            <p:txEl>
                                              <p:pRg st="4" end="4"/>
                                            </p:txEl>
                                          </p:spTgt>
                                        </p:tgtEl>
                                      </p:cBhvr>
                                    </p:animEffect>
                                    <p:anim calcmode="lin" valueType="num">
                                      <p:cBhvr>
                                        <p:cTn id="4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animEffect transition="in" filter="fade">
                                      <p:cBhvr>
                                        <p:cTn id="48" dur="1000"/>
                                        <p:tgtEl>
                                          <p:spTgt spid="3">
                                            <p:txEl>
                                              <p:pRg st="5" end="5"/>
                                            </p:txEl>
                                          </p:spTgt>
                                        </p:tgtEl>
                                      </p:cBhvr>
                                    </p:animEffect>
                                    <p:anim calcmode="lin" valueType="num">
                                      <p:cBhvr>
                                        <p:cTn id="49"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0"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additive="base">
                                        <p:cTn id="62" dur="500" fill="hold"/>
                                        <p:tgtEl>
                                          <p:spTgt spid="4"/>
                                        </p:tgtEl>
                                        <p:attrNameLst>
                                          <p:attrName>ppt_x</p:attrName>
                                        </p:attrNameLst>
                                      </p:cBhvr>
                                      <p:tavLst>
                                        <p:tav tm="0">
                                          <p:val>
                                            <p:strVal val="#ppt_x"/>
                                          </p:val>
                                        </p:tav>
                                        <p:tav tm="100000">
                                          <p:val>
                                            <p:strVal val="#ppt_x"/>
                                          </p:val>
                                        </p:tav>
                                      </p:tavLst>
                                    </p:anim>
                                    <p:anim calcmode="lin" valueType="num">
                                      <p:cBhvr additive="base">
                                        <p:cTn id="6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nodeType="clickEffect">
                                  <p:stCondLst>
                                    <p:cond delay="0"/>
                                  </p:stCondLst>
                                  <p:childTnLst>
                                    <p:set>
                                      <p:cBhvr>
                                        <p:cTn id="67" dur="1" fill="hold">
                                          <p:stCondLst>
                                            <p:cond delay="0"/>
                                          </p:stCondLst>
                                        </p:cTn>
                                        <p:tgtEl>
                                          <p:spTgt spid="5"/>
                                        </p:tgtEl>
                                        <p:attrNameLst>
                                          <p:attrName>style.visibility</p:attrName>
                                        </p:attrNameLst>
                                      </p:cBhvr>
                                      <p:to>
                                        <p:strVal val="visible"/>
                                      </p:to>
                                    </p:set>
                                    <p:animEffect transition="in" filter="fade">
                                      <p:cBhvr>
                                        <p:cTn id="68" dur="1000"/>
                                        <p:tgtEl>
                                          <p:spTgt spid="5"/>
                                        </p:tgtEl>
                                      </p:cBhvr>
                                    </p:animEffect>
                                    <p:anim calcmode="lin" valueType="num">
                                      <p:cBhvr>
                                        <p:cTn id="69" dur="1000" fill="hold"/>
                                        <p:tgtEl>
                                          <p:spTgt spid="5"/>
                                        </p:tgtEl>
                                        <p:attrNameLst>
                                          <p:attrName>ppt_x</p:attrName>
                                        </p:attrNameLst>
                                      </p:cBhvr>
                                      <p:tavLst>
                                        <p:tav tm="0">
                                          <p:val>
                                            <p:strVal val="#ppt_x"/>
                                          </p:val>
                                        </p:tav>
                                        <p:tav tm="100000">
                                          <p:val>
                                            <p:strVal val="#ppt_x"/>
                                          </p:val>
                                        </p:tav>
                                      </p:tavLst>
                                    </p:anim>
                                    <p:anim calcmode="lin" valueType="num">
                                      <p:cBhvr>
                                        <p:cTn id="70"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500062"/>
            <a:ext cx="5382296" cy="1325563"/>
          </a:xfrm>
        </p:spPr>
        <p:txBody>
          <a:bodyPr>
            <a:normAutofit/>
          </a:bodyPr>
          <a:lstStyle/>
          <a:p>
            <a:r>
              <a:rPr lang="es-ES" sz="3600" dirty="0" smtClean="0">
                <a:solidFill>
                  <a:srgbClr val="FF0066"/>
                </a:solidFill>
                <a:latin typeface="Baskerville Old Face" panose="02020602080505020303" pitchFamily="18" charset="0"/>
              </a:rPr>
              <a:t>TRABAJO HECHO POR:</a:t>
            </a:r>
            <a:endParaRPr lang="es-ES" sz="3600" dirty="0">
              <a:solidFill>
                <a:srgbClr val="FF0066"/>
              </a:solidFill>
              <a:latin typeface="Baskerville Old Face" panose="02020602080505020303" pitchFamily="18" charset="0"/>
            </a:endParaRPr>
          </a:p>
        </p:txBody>
      </p:sp>
      <p:sp>
        <p:nvSpPr>
          <p:cNvPr id="3" name="Marcador de contenido 2"/>
          <p:cNvSpPr>
            <a:spLocks noGrp="1"/>
          </p:cNvSpPr>
          <p:nvPr>
            <p:ph idx="1"/>
          </p:nvPr>
        </p:nvSpPr>
        <p:spPr/>
        <p:txBody>
          <a:bodyPr/>
          <a:lstStyle/>
          <a:p>
            <a:r>
              <a:rPr lang="es-ES" dirty="0" smtClean="0">
                <a:solidFill>
                  <a:srgbClr val="FF0066"/>
                </a:solidFill>
              </a:rPr>
              <a:t>JULIA GUTIÉRREZ</a:t>
            </a:r>
          </a:p>
          <a:p>
            <a:r>
              <a:rPr lang="es-ES" dirty="0" smtClean="0">
                <a:solidFill>
                  <a:srgbClr val="FF0066"/>
                </a:solidFill>
              </a:rPr>
              <a:t> SARA RENDÓN. </a:t>
            </a:r>
          </a:p>
          <a:p>
            <a:r>
              <a:rPr lang="es-ES" dirty="0" smtClean="0">
                <a:solidFill>
                  <a:srgbClr val="FF0066"/>
                </a:solidFill>
              </a:rPr>
              <a:t>LORENA RODRIGUEZ.</a:t>
            </a:r>
          </a:p>
          <a:p>
            <a:r>
              <a:rPr lang="es-ES" dirty="0" smtClean="0">
                <a:solidFill>
                  <a:srgbClr val="FF0066"/>
                </a:solidFill>
              </a:rPr>
              <a:t>ALEJANDRO CARDOSO.</a:t>
            </a:r>
          </a:p>
          <a:p>
            <a:r>
              <a:rPr lang="es-ES" dirty="0" smtClean="0">
                <a:solidFill>
                  <a:srgbClr val="FF0066"/>
                </a:solidFill>
              </a:rPr>
              <a:t>ELIUH LÓPEZ</a:t>
            </a:r>
          </a:p>
          <a:p>
            <a:r>
              <a:rPr lang="es-ES" dirty="0" smtClean="0">
                <a:solidFill>
                  <a:srgbClr val="FF0066"/>
                </a:solidFill>
              </a:rPr>
              <a:t>INMACULADA CANTOS</a:t>
            </a: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1162843"/>
            <a:ext cx="4486547" cy="4348802"/>
          </a:xfrm>
          <a:prstGeom prst="rect">
            <a:avLst/>
          </a:prstGeom>
        </p:spPr>
      </p:pic>
    </p:spTree>
    <p:extLst>
      <p:ext uri="{BB962C8B-B14F-4D97-AF65-F5344CB8AC3E}">
        <p14:creationId xmlns:p14="http://schemas.microsoft.com/office/powerpoint/2010/main" val="32033742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941609" y="273481"/>
            <a:ext cx="5751443" cy="907084"/>
          </a:xfrm>
        </p:spPr>
        <p:txBody>
          <a:bodyPr>
            <a:normAutofit/>
          </a:bodyPr>
          <a:lstStyle/>
          <a:p>
            <a:r>
              <a:rPr lang="es-ES" sz="3600" dirty="0" smtClean="0">
                <a:solidFill>
                  <a:srgbClr val="00FF00"/>
                </a:solidFill>
                <a:latin typeface="Baskerville Old Face" panose="02020602080505020303" pitchFamily="18" charset="0"/>
              </a:rPr>
              <a:t>¿QUÉ VAMOS A HACER?</a:t>
            </a:r>
            <a:endParaRPr lang="es-ES" sz="3600" dirty="0">
              <a:solidFill>
                <a:srgbClr val="00FF00"/>
              </a:solidFill>
              <a:latin typeface="Baskerville Old Face" panose="02020602080505020303" pitchFamily="18" charset="0"/>
            </a:endParaRPr>
          </a:p>
        </p:txBody>
      </p:sp>
      <p:sp>
        <p:nvSpPr>
          <p:cNvPr id="3" name="Marcador de contenido 2"/>
          <p:cNvSpPr>
            <a:spLocks noGrp="1"/>
          </p:cNvSpPr>
          <p:nvPr>
            <p:ph idx="1"/>
          </p:nvPr>
        </p:nvSpPr>
        <p:spPr/>
        <p:txBody>
          <a:bodyPr/>
          <a:lstStyle/>
          <a:p>
            <a:pPr algn="ctr"/>
            <a:r>
              <a:rPr lang="es-ES" dirty="0" smtClean="0">
                <a:solidFill>
                  <a:srgbClr val="FF0066"/>
                </a:solidFill>
              </a:rPr>
              <a:t>Vamos a organizar un evento en el instituto donde haremos </a:t>
            </a:r>
            <a:r>
              <a:rPr lang="es-ES" dirty="0" smtClean="0">
                <a:solidFill>
                  <a:srgbClr val="63FF15"/>
                </a:solidFill>
              </a:rPr>
              <a:t>El Día Del Pastelero. </a:t>
            </a:r>
            <a:r>
              <a:rPr lang="es-ES" dirty="0" smtClean="0">
                <a:solidFill>
                  <a:srgbClr val="FF0066"/>
                </a:solidFill>
              </a:rPr>
              <a:t>Haremos un montón de pasteles variados y los pondremos en una mesa, la entrada costará </a:t>
            </a:r>
            <a:r>
              <a:rPr lang="es-ES" dirty="0" smtClean="0">
                <a:solidFill>
                  <a:srgbClr val="63FF15"/>
                </a:solidFill>
              </a:rPr>
              <a:t>1€ </a:t>
            </a:r>
            <a:r>
              <a:rPr lang="es-ES" dirty="0" smtClean="0">
                <a:solidFill>
                  <a:srgbClr val="FF0066"/>
                </a:solidFill>
              </a:rPr>
              <a:t>y podrán probar todos los pasteles una vez, también pondremos pasteles para llevárselos y o comprarse más de uno a </a:t>
            </a:r>
            <a:r>
              <a:rPr lang="es-ES" dirty="0" smtClean="0">
                <a:solidFill>
                  <a:srgbClr val="63FF15"/>
                </a:solidFill>
              </a:rPr>
              <a:t>1€ </a:t>
            </a:r>
            <a:r>
              <a:rPr lang="es-ES" dirty="0" smtClean="0">
                <a:solidFill>
                  <a:srgbClr val="FF0066"/>
                </a:solidFill>
              </a:rPr>
              <a:t>, </a:t>
            </a:r>
            <a:r>
              <a:rPr lang="es-ES" dirty="0" smtClean="0">
                <a:solidFill>
                  <a:srgbClr val="63FF15"/>
                </a:solidFill>
              </a:rPr>
              <a:t>1´50€ </a:t>
            </a:r>
            <a:r>
              <a:rPr lang="es-ES" dirty="0" smtClean="0">
                <a:solidFill>
                  <a:srgbClr val="FF0066"/>
                </a:solidFill>
              </a:rPr>
              <a:t>o </a:t>
            </a:r>
            <a:r>
              <a:rPr lang="es-ES" dirty="0" smtClean="0">
                <a:solidFill>
                  <a:srgbClr val="63FF15"/>
                </a:solidFill>
              </a:rPr>
              <a:t>2€.</a:t>
            </a:r>
          </a:p>
          <a:p>
            <a:pPr algn="ctr"/>
            <a:r>
              <a:rPr lang="es-ES" dirty="0" smtClean="0">
                <a:solidFill>
                  <a:srgbClr val="FF0066"/>
                </a:solidFill>
              </a:rPr>
              <a:t>El dinero que recaudemos irá a la </a:t>
            </a:r>
            <a:r>
              <a:rPr lang="es-ES" dirty="0" smtClean="0">
                <a:solidFill>
                  <a:srgbClr val="63FF15"/>
                </a:solidFill>
              </a:rPr>
              <a:t>WWF </a:t>
            </a:r>
            <a:r>
              <a:rPr lang="es-ES" dirty="0" smtClean="0">
                <a:solidFill>
                  <a:srgbClr val="FF0066"/>
                </a:solidFill>
              </a:rPr>
              <a:t>, la organización con la que vamos a colaborar.</a:t>
            </a:r>
          </a:p>
        </p:txBody>
      </p:sp>
    </p:spTree>
    <p:extLst>
      <p:ext uri="{BB962C8B-B14F-4D97-AF65-F5344CB8AC3E}">
        <p14:creationId xmlns:p14="http://schemas.microsoft.com/office/powerpoint/2010/main" val="28172324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504661" y="153090"/>
            <a:ext cx="5950226" cy="1331153"/>
          </a:xfrm>
        </p:spPr>
        <p:txBody>
          <a:bodyPr>
            <a:normAutofit/>
          </a:bodyPr>
          <a:lstStyle/>
          <a:p>
            <a:r>
              <a:rPr lang="es-ES" sz="3600" dirty="0" smtClean="0">
                <a:solidFill>
                  <a:srgbClr val="33CC33"/>
                </a:solidFill>
                <a:latin typeface="Baskerville Old Face" panose="02020602080505020303" pitchFamily="18" charset="0"/>
              </a:rPr>
              <a:t>¿CUÁNDO LO VAMOS A HACER?</a:t>
            </a:r>
            <a:endParaRPr lang="es-ES" sz="3600" dirty="0">
              <a:solidFill>
                <a:srgbClr val="33CC33"/>
              </a:solidFill>
              <a:latin typeface="Baskerville Old Face" panose="02020602080505020303" pitchFamily="18" charset="0"/>
            </a:endParaRPr>
          </a:p>
        </p:txBody>
      </p:sp>
      <p:sp>
        <p:nvSpPr>
          <p:cNvPr id="3" name="Marcador de contenido 2"/>
          <p:cNvSpPr>
            <a:spLocks noGrp="1"/>
          </p:cNvSpPr>
          <p:nvPr>
            <p:ph idx="1"/>
          </p:nvPr>
        </p:nvSpPr>
        <p:spPr>
          <a:xfrm>
            <a:off x="541986" y="1851383"/>
            <a:ext cx="10515600" cy="4351338"/>
          </a:xfrm>
        </p:spPr>
        <p:txBody>
          <a:bodyPr/>
          <a:lstStyle/>
          <a:p>
            <a:pPr marL="0" indent="0">
              <a:buNone/>
            </a:pPr>
            <a:r>
              <a:rPr lang="es-ES" dirty="0" smtClean="0">
                <a:solidFill>
                  <a:srgbClr val="DB3DC8"/>
                </a:solidFill>
              </a:rPr>
              <a:t>Ya hemos empezado el trabajo buscando información y haciendo esta presentación.</a:t>
            </a:r>
          </a:p>
          <a:p>
            <a:pPr marL="0" indent="0">
              <a:buNone/>
            </a:pPr>
            <a:r>
              <a:rPr lang="es-ES" dirty="0" smtClean="0">
                <a:solidFill>
                  <a:srgbClr val="DB3DC8"/>
                </a:solidFill>
              </a:rPr>
              <a:t>Esperamos hacer el trabajo por </a:t>
            </a:r>
            <a:r>
              <a:rPr lang="es-ES" dirty="0" smtClean="0">
                <a:solidFill>
                  <a:srgbClr val="36991B"/>
                </a:solidFill>
              </a:rPr>
              <a:t>Diciembre-Enero</a:t>
            </a:r>
            <a:r>
              <a:rPr lang="es-ES" dirty="0" smtClean="0">
                <a:solidFill>
                  <a:srgbClr val="DB3DC8"/>
                </a:solidFill>
              </a:rPr>
              <a:t> que es cuando más se apetecen unos buenos dulces.</a:t>
            </a:r>
            <a:endParaRPr lang="es-ES" dirty="0" smtClean="0">
              <a:solidFill>
                <a:srgbClr val="DB3DC8"/>
              </a:solidFill>
            </a:endParaRPr>
          </a:p>
          <a:p>
            <a:pPr marL="0" indent="0">
              <a:buNone/>
            </a:pPr>
            <a:endParaRPr lang="es-ES" dirty="0">
              <a:solidFill>
                <a:srgbClr val="33CC33"/>
              </a:solidFill>
            </a:endParaRPr>
          </a:p>
        </p:txBody>
      </p:sp>
    </p:spTree>
    <p:extLst>
      <p:ext uri="{BB962C8B-B14F-4D97-AF65-F5344CB8AC3E}">
        <p14:creationId xmlns:p14="http://schemas.microsoft.com/office/powerpoint/2010/main" val="21539944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75327" y="236336"/>
            <a:ext cx="7764887" cy="1325563"/>
          </a:xfrm>
        </p:spPr>
        <p:txBody>
          <a:bodyPr>
            <a:normAutofit/>
          </a:bodyPr>
          <a:lstStyle/>
          <a:p>
            <a:r>
              <a:rPr lang="es-ES" sz="3600" dirty="0" smtClean="0">
                <a:solidFill>
                  <a:srgbClr val="63FF15"/>
                </a:solidFill>
                <a:latin typeface="Baskerville Old Face" panose="02020602080505020303" pitchFamily="18" charset="0"/>
              </a:rPr>
              <a:t>¿PARA QUÉ LO VAMOS A HACER?</a:t>
            </a:r>
            <a:endParaRPr lang="es-ES" sz="3600" dirty="0">
              <a:solidFill>
                <a:srgbClr val="63FF15"/>
              </a:solidFill>
              <a:latin typeface="Baskerville Old Face" panose="02020602080505020303" pitchFamily="18" charset="0"/>
            </a:endParaRPr>
          </a:p>
        </p:txBody>
      </p:sp>
      <p:sp>
        <p:nvSpPr>
          <p:cNvPr id="3" name="Marcador de contenido 2"/>
          <p:cNvSpPr>
            <a:spLocks noGrp="1"/>
          </p:cNvSpPr>
          <p:nvPr>
            <p:ph idx="1"/>
          </p:nvPr>
        </p:nvSpPr>
        <p:spPr/>
        <p:txBody>
          <a:bodyPr/>
          <a:lstStyle/>
          <a:p>
            <a:r>
              <a:rPr lang="es-ES" dirty="0" smtClean="0">
                <a:solidFill>
                  <a:srgbClr val="FFC000"/>
                </a:solidFill>
              </a:rPr>
              <a:t>Queremos llevar acabo nuestro proyecto para ayudar a la organización WWF ya que necesitan ayuda para los animales.</a:t>
            </a:r>
            <a:endParaRPr lang="es-ES" dirty="0">
              <a:solidFill>
                <a:srgbClr val="FFC000"/>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7976" y="3505225"/>
            <a:ext cx="2387374" cy="178822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9866" y="3599629"/>
            <a:ext cx="2655025" cy="1524845"/>
          </a:xfrm>
          <a:prstGeom prst="rect">
            <a:avLst/>
          </a:prstGeom>
        </p:spPr>
      </p:pic>
    </p:spTree>
    <p:extLst>
      <p:ext uri="{BB962C8B-B14F-4D97-AF65-F5344CB8AC3E}">
        <p14:creationId xmlns:p14="http://schemas.microsoft.com/office/powerpoint/2010/main" val="13573014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63FF15"/>
                </a:solidFill>
                <a:latin typeface="Andalus" panose="02020603050405020304" pitchFamily="18" charset="-78"/>
                <a:cs typeface="Andalus" panose="02020603050405020304" pitchFamily="18" charset="-78"/>
              </a:rPr>
              <a:t>LA WWF: NUESTRA </a:t>
            </a:r>
            <a:r>
              <a:rPr lang="es-ES" dirty="0" smtClean="0">
                <a:latin typeface="Andalus" panose="02020603050405020304" pitchFamily="18" charset="-78"/>
                <a:cs typeface="Andalus" panose="02020603050405020304" pitchFamily="18" charset="-78"/>
              </a:rPr>
              <a:t>ORGANIZACIÓN.</a:t>
            </a:r>
            <a:endParaRPr lang="es-ES" dirty="0">
              <a:latin typeface="Andalus" panose="02020603050405020304" pitchFamily="18" charset="-78"/>
              <a:cs typeface="Andalus" panose="02020603050405020304" pitchFamily="18" charset="-78"/>
            </a:endParaRPr>
          </a:p>
        </p:txBody>
      </p:sp>
      <p:sp>
        <p:nvSpPr>
          <p:cNvPr id="3" name="Marcador de contenido 2"/>
          <p:cNvSpPr>
            <a:spLocks noGrp="1"/>
          </p:cNvSpPr>
          <p:nvPr>
            <p:ph idx="1"/>
          </p:nvPr>
        </p:nvSpPr>
        <p:spPr>
          <a:xfrm>
            <a:off x="838199" y="1825624"/>
            <a:ext cx="10806629" cy="4784495"/>
          </a:xfrm>
        </p:spPr>
        <p:txBody>
          <a:bodyPr>
            <a:normAutofit/>
          </a:bodyPr>
          <a:lstStyle/>
          <a:p>
            <a:r>
              <a:rPr lang="es-ES" sz="2400" dirty="0"/>
              <a:t>WWF comenzó como un pequeño grupo de entusiastas comprometidos con el medio ambiente hace 50 años. Hoy  se ha convertido en una de las organizaciones de conservación de la naturaleza más importantes del mundo. WWF está presente en más de 100 países y cuenta con el apoyo de 5 millones de personas de los 6 continentes</a:t>
            </a:r>
            <a:r>
              <a:rPr lang="es-ES" sz="2400" dirty="0" smtClean="0"/>
              <a:t>.</a:t>
            </a:r>
          </a:p>
          <a:p>
            <a:r>
              <a:rPr lang="es-ES" sz="2400" dirty="0">
                <a:solidFill>
                  <a:srgbClr val="63FF15"/>
                </a:solidFill>
              </a:rPr>
              <a:t>Nuestra misión</a:t>
            </a:r>
            <a:r>
              <a:rPr lang="es-ES" sz="2400" dirty="0" smtClean="0">
                <a:solidFill>
                  <a:srgbClr val="63FF15"/>
                </a:solidFill>
              </a:rPr>
              <a:t>: WWF </a:t>
            </a:r>
            <a:r>
              <a:rPr lang="es-ES" sz="2400" dirty="0">
                <a:solidFill>
                  <a:srgbClr val="63FF15"/>
                </a:solidFill>
              </a:rPr>
              <a:t>trabaja por un planeta vivo y su misión es detener la degradación ambiental de la Tierra y construir un futuro en el que el ser humano viva en armonía con la naturaleza:</a:t>
            </a:r>
          </a:p>
          <a:p>
            <a:r>
              <a:rPr lang="es-ES" sz="2400" dirty="0"/>
              <a:t>Conservando la diversidad biológica mundial</a:t>
            </a:r>
          </a:p>
          <a:p>
            <a:r>
              <a:rPr lang="es-ES" sz="2400" dirty="0">
                <a:solidFill>
                  <a:srgbClr val="63FF15"/>
                </a:solidFill>
              </a:rPr>
              <a:t>Asegurando que el uso de los recursos naturales renovables sea sostenible </a:t>
            </a:r>
          </a:p>
          <a:p>
            <a:r>
              <a:rPr lang="es-ES" sz="2400" dirty="0" smtClean="0"/>
              <a:t>https</a:t>
            </a:r>
            <a:r>
              <a:rPr lang="es-ES" sz="2400" dirty="0"/>
              <a:t>://</a:t>
            </a:r>
            <a:r>
              <a:rPr lang="es-ES" sz="2400" dirty="0" smtClean="0"/>
              <a:t>www.youtube.com/watch?v=yWMk9t8Rw00</a:t>
            </a:r>
            <a:endParaRPr lang="es-ES" sz="2400" dirty="0"/>
          </a:p>
        </p:txBody>
      </p:sp>
    </p:spTree>
    <p:extLst>
      <p:ext uri="{BB962C8B-B14F-4D97-AF65-F5344CB8AC3E}">
        <p14:creationId xmlns:p14="http://schemas.microsoft.com/office/powerpoint/2010/main" val="8904745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572295" y="154546"/>
            <a:ext cx="6876245" cy="1317201"/>
          </a:xfrm>
        </p:spPr>
        <p:txBody>
          <a:bodyPr>
            <a:normAutofit/>
          </a:bodyPr>
          <a:lstStyle/>
          <a:p>
            <a:r>
              <a:rPr lang="es-ES" sz="3600" dirty="0" smtClean="0">
                <a:solidFill>
                  <a:srgbClr val="5FCF64"/>
                </a:solidFill>
                <a:latin typeface="Baskerville Old Face" panose="02020602080505020303" pitchFamily="18" charset="0"/>
              </a:rPr>
              <a:t>¿QUÉ ESPERAMOS OBTENER?</a:t>
            </a:r>
            <a:endParaRPr lang="es-ES" sz="3600" dirty="0">
              <a:solidFill>
                <a:srgbClr val="5FCF64"/>
              </a:solidFill>
              <a:latin typeface="Baskerville Old Face" panose="02020602080505020303" pitchFamily="18" charset="0"/>
            </a:endParaRPr>
          </a:p>
        </p:txBody>
      </p:sp>
      <p:sp>
        <p:nvSpPr>
          <p:cNvPr id="3" name="Marcador de contenido 2"/>
          <p:cNvSpPr>
            <a:spLocks noGrp="1"/>
          </p:cNvSpPr>
          <p:nvPr>
            <p:ph idx="1"/>
          </p:nvPr>
        </p:nvSpPr>
        <p:spPr/>
        <p:txBody>
          <a:bodyPr/>
          <a:lstStyle/>
          <a:p>
            <a:r>
              <a:rPr lang="es-ES" dirty="0" smtClean="0">
                <a:solidFill>
                  <a:schemeClr val="accent1">
                    <a:lumMod val="60000"/>
                    <a:lumOff val="40000"/>
                  </a:schemeClr>
                </a:solidFill>
              </a:rPr>
              <a:t>Esperamos obtener en principio dinero para poder comprar comida para los animales pero también nos han informado sobre llevar móviles estropeados de los que se saca el dinero para vacunas con las que pueden sobrevivir los animales más necesitados.</a:t>
            </a:r>
            <a:endParaRPr lang="es-ES" dirty="0">
              <a:solidFill>
                <a:schemeClr val="accent1">
                  <a:lumMod val="60000"/>
                  <a:lumOff val="40000"/>
                </a:schemeClr>
              </a:solidFill>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7645" y="4038257"/>
            <a:ext cx="2611211" cy="2138706"/>
          </a:xfrm>
          <a:prstGeom prst="rect">
            <a:avLst/>
          </a:prstGeom>
        </p:spPr>
      </p:pic>
      <p:pic>
        <p:nvPicPr>
          <p:cNvPr id="6" name="Imagen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7491" y="4038258"/>
            <a:ext cx="3127570" cy="2138706"/>
          </a:xfrm>
          <a:prstGeom prst="rect">
            <a:avLst/>
          </a:prstGeom>
        </p:spPr>
      </p:pic>
    </p:spTree>
    <p:extLst>
      <p:ext uri="{BB962C8B-B14F-4D97-AF65-F5344CB8AC3E}">
        <p14:creationId xmlns:p14="http://schemas.microsoft.com/office/powerpoint/2010/main" val="2042802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881389" y="184821"/>
            <a:ext cx="6876245" cy="1325563"/>
          </a:xfrm>
        </p:spPr>
        <p:txBody>
          <a:bodyPr>
            <a:normAutofit/>
          </a:bodyPr>
          <a:lstStyle/>
          <a:p>
            <a:r>
              <a:rPr lang="es-ES" sz="3600" dirty="0" smtClean="0">
                <a:solidFill>
                  <a:srgbClr val="72EE90"/>
                </a:solidFill>
                <a:latin typeface="Baskerville Old Face" panose="02020602080505020303" pitchFamily="18" charset="0"/>
              </a:rPr>
              <a:t>¿CÓMO LO VAMOS A HACER?</a:t>
            </a:r>
            <a:endParaRPr lang="es-ES" sz="3600" dirty="0">
              <a:solidFill>
                <a:srgbClr val="72EE90"/>
              </a:solidFill>
              <a:latin typeface="Baskerville Old Face" panose="02020602080505020303" pitchFamily="18" charset="0"/>
            </a:endParaRPr>
          </a:p>
        </p:txBody>
      </p:sp>
      <p:sp>
        <p:nvSpPr>
          <p:cNvPr id="3" name="Marcador de contenido 2"/>
          <p:cNvSpPr>
            <a:spLocks noGrp="1"/>
          </p:cNvSpPr>
          <p:nvPr>
            <p:ph idx="1"/>
          </p:nvPr>
        </p:nvSpPr>
        <p:spPr/>
        <p:txBody>
          <a:bodyPr/>
          <a:lstStyle/>
          <a:p>
            <a:r>
              <a:rPr lang="es-ES" dirty="0" smtClean="0">
                <a:solidFill>
                  <a:srgbClr val="FF2F8D"/>
                </a:solidFill>
              </a:rPr>
              <a:t>Lo primero que vamos a hacer es coger el día en el que podamos hacer el evento, luego repartir los folletos impresos por Alejandro por todas las calles de esta zona.</a:t>
            </a:r>
          </a:p>
          <a:p>
            <a:r>
              <a:rPr lang="es-ES" dirty="0" smtClean="0">
                <a:solidFill>
                  <a:srgbClr val="57D7D4"/>
                </a:solidFill>
              </a:rPr>
              <a:t>Después cada uno hará los dulces típicos de su familia o que conozcan ( esto se hará el día del evento o el día anterior )</a:t>
            </a:r>
          </a:p>
          <a:p>
            <a:r>
              <a:rPr lang="es-ES" dirty="0" smtClean="0">
                <a:solidFill>
                  <a:srgbClr val="5FCF64"/>
                </a:solidFill>
              </a:rPr>
              <a:t>La tarde del evento nos vendremos </a:t>
            </a:r>
            <a:r>
              <a:rPr lang="es-ES" dirty="0" smtClean="0">
                <a:solidFill>
                  <a:srgbClr val="5FCF64"/>
                </a:solidFill>
              </a:rPr>
              <a:t>para </a:t>
            </a:r>
            <a:r>
              <a:rPr lang="es-ES" dirty="0" smtClean="0">
                <a:solidFill>
                  <a:srgbClr val="5FCF64"/>
                </a:solidFill>
              </a:rPr>
              <a:t>prepararlo todo, habrá una persona que se ponga en la entrada recogiendo el dinero de la entrada y los demás nos distribuiremos para que si </a:t>
            </a:r>
            <a:r>
              <a:rPr lang="es-ES" dirty="0" err="1" smtClean="0">
                <a:solidFill>
                  <a:srgbClr val="5FCF64"/>
                </a:solidFill>
              </a:rPr>
              <a:t>alquien</a:t>
            </a:r>
            <a:r>
              <a:rPr lang="es-ES" dirty="0" smtClean="0">
                <a:solidFill>
                  <a:srgbClr val="5FCF64"/>
                </a:solidFill>
              </a:rPr>
              <a:t> necesita comprar algo se le pueda atender.</a:t>
            </a:r>
            <a:endParaRPr lang="es-ES" dirty="0">
              <a:solidFill>
                <a:srgbClr val="5FCF64"/>
              </a:solidFill>
            </a:endParaRPr>
          </a:p>
        </p:txBody>
      </p:sp>
    </p:spTree>
    <p:extLst>
      <p:ext uri="{BB962C8B-B14F-4D97-AF65-F5344CB8AC3E}">
        <p14:creationId xmlns:p14="http://schemas.microsoft.com/office/powerpoint/2010/main" val="1393156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16239" y="171941"/>
            <a:ext cx="5137597" cy="1325563"/>
          </a:xfrm>
        </p:spPr>
        <p:txBody>
          <a:bodyPr>
            <a:normAutofit/>
          </a:bodyPr>
          <a:lstStyle/>
          <a:p>
            <a:r>
              <a:rPr lang="es-ES" sz="3600" dirty="0" smtClean="0">
                <a:solidFill>
                  <a:srgbClr val="66FFCC"/>
                </a:solidFill>
                <a:latin typeface="Baskerville Old Face" panose="02020602080505020303" pitchFamily="18" charset="0"/>
              </a:rPr>
              <a:t>¿QUÉ NECESITAMOS?</a:t>
            </a:r>
            <a:endParaRPr lang="es-ES" sz="3600" dirty="0">
              <a:solidFill>
                <a:srgbClr val="66FFCC"/>
              </a:solidFill>
              <a:latin typeface="Baskerville Old Face" panose="02020602080505020303" pitchFamily="18" charset="0"/>
            </a:endParaRPr>
          </a:p>
        </p:txBody>
      </p:sp>
      <p:sp>
        <p:nvSpPr>
          <p:cNvPr id="3" name="Marcador de contenido 2"/>
          <p:cNvSpPr>
            <a:spLocks noGrp="1"/>
          </p:cNvSpPr>
          <p:nvPr>
            <p:ph idx="1"/>
          </p:nvPr>
        </p:nvSpPr>
        <p:spPr/>
        <p:txBody>
          <a:bodyPr/>
          <a:lstStyle/>
          <a:p>
            <a:pPr marL="0" indent="0">
              <a:buNone/>
            </a:pPr>
            <a:r>
              <a:rPr lang="es-ES" dirty="0" smtClean="0">
                <a:solidFill>
                  <a:srgbClr val="FF99CC"/>
                </a:solidFill>
              </a:rPr>
              <a:t>Vamos a hacer unos carteles para colgarlos por todo el instituto.</a:t>
            </a:r>
          </a:p>
          <a:p>
            <a:pPr marL="0" indent="0">
              <a:buNone/>
            </a:pPr>
            <a:r>
              <a:rPr lang="es-ES" dirty="0" smtClean="0">
                <a:solidFill>
                  <a:srgbClr val="FF99CC"/>
                </a:solidFill>
              </a:rPr>
              <a:t>Pediremos ayuda a todos los alumnos de 1º para que voluntariamente traigan pasteles de su casa y bebidas.</a:t>
            </a:r>
          </a:p>
          <a:p>
            <a:pPr marL="0" indent="0">
              <a:buNone/>
            </a:pPr>
            <a:r>
              <a:rPr lang="es-ES" dirty="0" smtClean="0">
                <a:solidFill>
                  <a:srgbClr val="FF99CC"/>
                </a:solidFill>
              </a:rPr>
              <a:t>También se necesitará la ayuda de adultos (padres, madres, tías, abuelos...)</a:t>
            </a:r>
            <a:endParaRPr lang="es-ES" dirty="0">
              <a:solidFill>
                <a:srgbClr val="FF99CC"/>
              </a:solidFill>
            </a:endParaRPr>
          </a:p>
        </p:txBody>
      </p:sp>
    </p:spTree>
    <p:extLst>
      <p:ext uri="{BB962C8B-B14F-4D97-AF65-F5344CB8AC3E}">
        <p14:creationId xmlns:p14="http://schemas.microsoft.com/office/powerpoint/2010/main" val="17265831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3600" dirty="0" smtClean="0">
                <a:solidFill>
                  <a:srgbClr val="DB3DC8"/>
                </a:solidFill>
                <a:latin typeface="Baskerville Old Face" panose="02020602080505020303" pitchFamily="18" charset="0"/>
              </a:rPr>
              <a:t>¡ESPERAMOS QUE OS HAYA GUSTADO!</a:t>
            </a:r>
            <a:endParaRPr lang="es-ES" sz="3600" dirty="0">
              <a:solidFill>
                <a:srgbClr val="DB3DC8"/>
              </a:solidFill>
              <a:latin typeface="Baskerville Old Face" panose="02020602080505020303" pitchFamily="18" charset="0"/>
            </a:endParaRPr>
          </a:p>
        </p:txBody>
      </p:sp>
      <p:sp>
        <p:nvSpPr>
          <p:cNvPr id="3" name="Marcador de contenido 2"/>
          <p:cNvSpPr>
            <a:spLocks noGrp="1"/>
          </p:cNvSpPr>
          <p:nvPr>
            <p:ph idx="1"/>
          </p:nvPr>
        </p:nvSpPr>
        <p:spPr>
          <a:xfrm>
            <a:off x="960773" y="1825624"/>
            <a:ext cx="10515600" cy="4351338"/>
          </a:xfrm>
        </p:spPr>
        <p:txBody>
          <a:bodyPr>
            <a:normAutofit/>
          </a:bodyPr>
          <a:lstStyle/>
          <a:p>
            <a:r>
              <a:rPr lang="es-ES" sz="3600" dirty="0" smtClean="0">
                <a:solidFill>
                  <a:srgbClr val="DB3DC8"/>
                </a:solidFill>
                <a:latin typeface="Baskerville Old Face" panose="02020602080505020303" pitchFamily="18" charset="0"/>
              </a:rPr>
              <a:t>NUESTRO PROYECTO DE TAREA INTEGRADA </a:t>
            </a:r>
            <a:r>
              <a:rPr lang="es-ES" sz="3600" dirty="0" smtClean="0">
                <a:solidFill>
                  <a:srgbClr val="DB3DC8"/>
                </a:solidFill>
                <a:latin typeface="Baskerville Old Face" panose="02020602080505020303" pitchFamily="18" charset="0"/>
                <a:sym typeface="Wingdings" panose="05000000000000000000" pitchFamily="2" charset="2"/>
              </a:rPr>
              <a:t></a:t>
            </a:r>
            <a:endParaRPr lang="es-ES" sz="3600" dirty="0">
              <a:solidFill>
                <a:srgbClr val="DB3DC8"/>
              </a:solidFill>
              <a:latin typeface="Baskerville Old Face" panose="02020602080505020303" pitchFamily="18"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67966" y="2524649"/>
            <a:ext cx="2350607" cy="3534748"/>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5498" y="3332643"/>
            <a:ext cx="2844319" cy="2844319"/>
          </a:xfrm>
          <a:prstGeom prst="rect">
            <a:avLst/>
          </a:prstGeom>
        </p:spPr>
      </p:pic>
    </p:spTree>
    <p:extLst>
      <p:ext uri="{BB962C8B-B14F-4D97-AF65-F5344CB8AC3E}">
        <p14:creationId xmlns:p14="http://schemas.microsoft.com/office/powerpoint/2010/main" val="311531451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207</TotalTime>
  <Words>569</Words>
  <Application>Microsoft Office PowerPoint</Application>
  <PresentationFormat>Panorámica</PresentationFormat>
  <Paragraphs>42</Paragraphs>
  <Slides>10</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10</vt:i4>
      </vt:variant>
    </vt:vector>
  </HeadingPairs>
  <TitlesOfParts>
    <vt:vector size="17" baseType="lpstr">
      <vt:lpstr>Andalus</vt:lpstr>
      <vt:lpstr>Arial</vt:lpstr>
      <vt:lpstr>Baskerville Old Face</vt:lpstr>
      <vt:lpstr>Calibri</vt:lpstr>
      <vt:lpstr>Calibri Light</vt:lpstr>
      <vt:lpstr>Wingdings</vt:lpstr>
      <vt:lpstr>Tema de Office</vt:lpstr>
      <vt:lpstr>¡SÁLVALOS!</vt:lpstr>
      <vt:lpstr>¿QUÉ VAMOS A HACER?</vt:lpstr>
      <vt:lpstr>¿CUÁNDO LO VAMOS A HACER?</vt:lpstr>
      <vt:lpstr>¿PARA QUÉ LO VAMOS A HACER?</vt:lpstr>
      <vt:lpstr>LA WWF: NUESTRA ORGANIZACIÓN.</vt:lpstr>
      <vt:lpstr>¿QUÉ ESPERAMOS OBTENER?</vt:lpstr>
      <vt:lpstr>¿CÓMO LO VAMOS A HACER?</vt:lpstr>
      <vt:lpstr>¿QUÉ NECESITAMOS?</vt:lpstr>
      <vt:lpstr>¡ESPERAMOS QUE OS HAYA GUSTADO!</vt:lpstr>
      <vt:lpstr>TRABAJO HECHO POR:</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¡SÁLVALOS!</dc:title>
  <dc:creator>cl</dc:creator>
  <cp:lastModifiedBy>cl</cp:lastModifiedBy>
  <cp:revision>15</cp:revision>
  <dcterms:created xsi:type="dcterms:W3CDTF">2014-11-03T14:34:11Z</dcterms:created>
  <dcterms:modified xsi:type="dcterms:W3CDTF">2014-11-25T16:33:59Z</dcterms:modified>
</cp:coreProperties>
</file>